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6" r:id="rId31"/>
    <p:sldId id="347" r:id="rId32"/>
    <p:sldId id="348" r:id="rId33"/>
    <p:sldId id="349" r:id="rId34"/>
    <p:sldId id="350" r:id="rId35"/>
    <p:sldId id="351" r:id="rId36"/>
    <p:sldId id="285" r:id="rId37"/>
    <p:sldId id="286"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287" r:id="rId51"/>
    <p:sldId id="288" r:id="rId52"/>
    <p:sldId id="299" r:id="rId53"/>
    <p:sldId id="300" r:id="rId54"/>
    <p:sldId id="301" r:id="rId55"/>
    <p:sldId id="302" r:id="rId56"/>
    <p:sldId id="303" r:id="rId57"/>
    <p:sldId id="325" r:id="rId58"/>
    <p:sldId id="326" r:id="rId59"/>
    <p:sldId id="327" r:id="rId60"/>
    <p:sldId id="310" r:id="rId61"/>
    <p:sldId id="309" r:id="rId62"/>
    <p:sldId id="328" r:id="rId63"/>
    <p:sldId id="312" r:id="rId64"/>
    <p:sldId id="329" r:id="rId65"/>
    <p:sldId id="314" r:id="rId66"/>
    <p:sldId id="330" r:id="rId67"/>
    <p:sldId id="316" r:id="rId68"/>
    <p:sldId id="331" r:id="rId69"/>
    <p:sldId id="332" r:id="rId70"/>
    <p:sldId id="319" r:id="rId71"/>
    <p:sldId id="320" r:id="rId72"/>
    <p:sldId id="289" r:id="rId73"/>
    <p:sldId id="290" r:id="rId74"/>
    <p:sldId id="322" r:id="rId75"/>
    <p:sldId id="372" r:id="rId76"/>
    <p:sldId id="323" r:id="rId77"/>
    <p:sldId id="324" r:id="rId78"/>
    <p:sldId id="291" r:id="rId79"/>
    <p:sldId id="292" r:id="rId80"/>
    <p:sldId id="263" r:id="rId81"/>
    <p:sldId id="293" r:id="rId82"/>
    <p:sldId id="294" r:id="rId83"/>
    <p:sldId id="26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6"/>
            <p14:sldId id="347"/>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1" autoAdjust="0"/>
    <p:restoredTop sz="94484" autoAdjust="0"/>
  </p:normalViewPr>
  <p:slideViewPr>
    <p:cSldViewPr>
      <p:cViewPr>
        <p:scale>
          <a:sx n="75" d="100"/>
          <a:sy n="75" d="100"/>
        </p:scale>
        <p:origin x="252" y="-17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4T15:28:04.017" idx="1">
    <p:pos x="3980" y="1599"/>
    <p:text>Sai thứ tự</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6823629"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4607396" y="2665413"/>
          <a:ext cx="2261952" cy="277269"/>
        </a:xfrm>
        <a:custGeom>
          <a:avLst/>
          <a:gdLst/>
          <a:ahLst/>
          <a:cxnLst/>
          <a:rect l="0" t="0" r="0" b="0"/>
          <a:pathLst>
            <a:path>
              <a:moveTo>
                <a:pt x="0" y="0"/>
              </a:moveTo>
              <a:lnTo>
                <a:pt x="0" y="163356"/>
              </a:lnTo>
              <a:lnTo>
                <a:pt x="2261952" y="163356"/>
              </a:lnTo>
              <a:lnTo>
                <a:pt x="2261952"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558597"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4607396" y="2665413"/>
          <a:ext cx="996920" cy="277269"/>
        </a:xfrm>
        <a:custGeom>
          <a:avLst/>
          <a:gdLst/>
          <a:ahLst/>
          <a:cxnLst/>
          <a:rect l="0" t="0" r="0" b="0"/>
          <a:pathLst>
            <a:path>
              <a:moveTo>
                <a:pt x="0" y="0"/>
              </a:moveTo>
              <a:lnTo>
                <a:pt x="0" y="163356"/>
              </a:lnTo>
              <a:lnTo>
                <a:pt x="996920" y="163356"/>
              </a:lnTo>
              <a:lnTo>
                <a:pt x="99692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399631" y="3430881"/>
          <a:ext cx="1939654" cy="302675"/>
        </a:xfrm>
        <a:custGeom>
          <a:avLst/>
          <a:gdLst/>
          <a:ahLst/>
          <a:cxnLst/>
          <a:rect l="0" t="0" r="0" b="0"/>
          <a:pathLst>
            <a:path>
              <a:moveTo>
                <a:pt x="0" y="0"/>
              </a:moveTo>
              <a:lnTo>
                <a:pt x="0" y="188761"/>
              </a:lnTo>
              <a:lnTo>
                <a:pt x="1939654" y="188761"/>
              </a:lnTo>
              <a:lnTo>
                <a:pt x="1939654"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399631" y="3430881"/>
          <a:ext cx="674622" cy="302675"/>
        </a:xfrm>
        <a:custGeom>
          <a:avLst/>
          <a:gdLst/>
          <a:ahLst/>
          <a:cxnLst/>
          <a:rect l="0" t="0" r="0" b="0"/>
          <a:pathLst>
            <a:path>
              <a:moveTo>
                <a:pt x="0" y="0"/>
              </a:moveTo>
              <a:lnTo>
                <a:pt x="0" y="188761"/>
              </a:lnTo>
              <a:lnTo>
                <a:pt x="674622" y="188761"/>
              </a:lnTo>
              <a:lnTo>
                <a:pt x="674622"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809221" y="3430881"/>
          <a:ext cx="590409" cy="302675"/>
        </a:xfrm>
        <a:custGeom>
          <a:avLst/>
          <a:gdLst/>
          <a:ahLst/>
          <a:cxnLst/>
          <a:rect l="0" t="0" r="0" b="0"/>
          <a:pathLst>
            <a:path>
              <a:moveTo>
                <a:pt x="590409" y="0"/>
              </a:moveTo>
              <a:lnTo>
                <a:pt x="590409"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44190" y="3430881"/>
          <a:ext cx="1855441" cy="302675"/>
        </a:xfrm>
        <a:custGeom>
          <a:avLst/>
          <a:gdLst/>
          <a:ahLst/>
          <a:cxnLst/>
          <a:rect l="0" t="0" r="0" b="0"/>
          <a:pathLst>
            <a:path>
              <a:moveTo>
                <a:pt x="1855441" y="0"/>
              </a:moveTo>
              <a:lnTo>
                <a:pt x="1855441"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399631" y="2665413"/>
          <a:ext cx="2207765" cy="277269"/>
        </a:xfrm>
        <a:custGeom>
          <a:avLst/>
          <a:gdLst/>
          <a:ahLst/>
          <a:cxnLst/>
          <a:rect l="0" t="0" r="0" b="0"/>
          <a:pathLst>
            <a:path>
              <a:moveTo>
                <a:pt x="2207765" y="0"/>
              </a:moveTo>
              <a:lnTo>
                <a:pt x="2207765" y="163356"/>
              </a:lnTo>
              <a:lnTo>
                <a:pt x="0" y="163356"/>
              </a:lnTo>
              <a:lnTo>
                <a:pt x="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4561676" y="1949387"/>
          <a:ext cx="91440" cy="227826"/>
        </a:xfrm>
        <a:custGeom>
          <a:avLst/>
          <a:gdLst/>
          <a:ahLst/>
          <a:cxnLst/>
          <a:rect l="0" t="0" r="0" b="0"/>
          <a:pathLst>
            <a:path>
              <a:moveTo>
                <a:pt x="46237" y="0"/>
              </a:moveTo>
              <a:lnTo>
                <a:pt x="46237" y="113913"/>
              </a:lnTo>
              <a:lnTo>
                <a:pt x="45720" y="113913"/>
              </a:lnTo>
              <a:lnTo>
                <a:pt x="45720" y="2278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4091753" y="1313498"/>
          <a:ext cx="1032321" cy="6358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Nguyễn</a:t>
          </a:r>
          <a:r>
            <a:rPr lang="en-US" sz="1400" kern="1200" dirty="0">
              <a:ln>
                <a:noFill/>
              </a:ln>
            </a:rPr>
            <a:t> </a:t>
          </a:r>
          <a:r>
            <a:rPr lang="en-US" sz="1400" kern="1200" dirty="0" err="1">
              <a:ln>
                <a:noFill/>
              </a:ln>
            </a:rPr>
            <a:t>Văn</a:t>
          </a:r>
          <a:r>
            <a:rPr lang="en-US" sz="1400" kern="1200" dirty="0">
              <a:ln>
                <a:noFill/>
              </a:ln>
            </a:rPr>
            <a:t> Sang</a:t>
          </a:r>
        </a:p>
      </dsp:txBody>
      <dsp:txXfrm>
        <a:off x="4091753" y="1313498"/>
        <a:ext cx="1032321" cy="635889"/>
      </dsp:txXfrm>
    </dsp:sp>
    <dsp:sp modelId="{8A69615D-F8F8-429C-AFBC-140CD881FA23}">
      <dsp:nvSpPr>
        <dsp:cNvPr id="0" name=""/>
        <dsp:cNvSpPr/>
      </dsp:nvSpPr>
      <dsp:spPr>
        <a:xfrm>
          <a:off x="4404255" y="179734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Instructor</a:t>
          </a:r>
        </a:p>
      </dsp:txBody>
      <dsp:txXfrm>
        <a:off x="4404255" y="1797340"/>
        <a:ext cx="848622" cy="162733"/>
      </dsp:txXfrm>
    </dsp:sp>
    <dsp:sp modelId="{B12BD221-688A-45A4-B05A-AF54B7DBC4B8}">
      <dsp:nvSpPr>
        <dsp:cNvPr id="0" name=""/>
        <dsp:cNvSpPr/>
      </dsp:nvSpPr>
      <dsp:spPr>
        <a:xfrm>
          <a:off x="4109745" y="2177214"/>
          <a:ext cx="995302" cy="48819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4109745" y="2177214"/>
        <a:ext cx="995302" cy="488199"/>
      </dsp:txXfrm>
    </dsp:sp>
    <dsp:sp modelId="{9F25BC85-E77C-409A-89C2-95BA1AD81163}">
      <dsp:nvSpPr>
        <dsp:cNvPr id="0" name=""/>
        <dsp:cNvSpPr/>
      </dsp:nvSpPr>
      <dsp:spPr>
        <a:xfrm>
          <a:off x="4244140" y="2561726"/>
          <a:ext cx="1009385" cy="15313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Project Manager</a:t>
          </a:r>
        </a:p>
      </dsp:txBody>
      <dsp:txXfrm>
        <a:off x="4244140" y="2561726"/>
        <a:ext cx="1009385" cy="153130"/>
      </dsp:txXfrm>
    </dsp:sp>
    <dsp:sp modelId="{A2568639-C48A-4361-B813-79B3F69CA822}">
      <dsp:nvSpPr>
        <dsp:cNvPr id="0" name=""/>
        <dsp:cNvSpPr/>
      </dsp:nvSpPr>
      <dsp:spPr>
        <a:xfrm>
          <a:off x="1928174" y="2942682"/>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Lưu Ngọc Mạnh</a:t>
          </a:r>
        </a:p>
      </dsp:txBody>
      <dsp:txXfrm>
        <a:off x="1928174" y="2942682"/>
        <a:ext cx="942914" cy="488199"/>
      </dsp:txXfrm>
    </dsp:sp>
    <dsp:sp modelId="{96F1EF70-9149-4113-91E7-50757FEEF8B5}">
      <dsp:nvSpPr>
        <dsp:cNvPr id="0" name=""/>
        <dsp:cNvSpPr/>
      </dsp:nvSpPr>
      <dsp:spPr>
        <a:xfrm>
          <a:off x="2141702" y="3338174"/>
          <a:ext cx="1017048" cy="203941"/>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Technical Leader</a:t>
          </a:r>
        </a:p>
      </dsp:txBody>
      <dsp:txXfrm>
        <a:off x="2141702" y="3338174"/>
        <a:ext cx="1017048" cy="203941"/>
      </dsp:txXfrm>
    </dsp:sp>
    <dsp:sp modelId="{87D7F144-9ADF-4A79-8594-4606123AF018}">
      <dsp:nvSpPr>
        <dsp:cNvPr id="0" name=""/>
        <dsp:cNvSpPr/>
      </dsp:nvSpPr>
      <dsp:spPr>
        <a:xfrm>
          <a:off x="72732"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Ngọc Trung</a:t>
          </a:r>
        </a:p>
      </dsp:txBody>
      <dsp:txXfrm>
        <a:off x="72732" y="3733556"/>
        <a:ext cx="942914" cy="488199"/>
      </dsp:txXfrm>
    </dsp:sp>
    <dsp:sp modelId="{E26AEED3-0853-4430-811E-1D27EF8524A8}">
      <dsp:nvSpPr>
        <dsp:cNvPr id="0" name=""/>
        <dsp:cNvSpPr/>
      </dsp:nvSpPr>
      <dsp:spPr>
        <a:xfrm>
          <a:off x="261315"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61315" y="4113267"/>
        <a:ext cx="848622" cy="162733"/>
      </dsp:txXfrm>
    </dsp:sp>
    <dsp:sp modelId="{9A1DE650-0DF0-41B8-87C8-5191FEE70D28}">
      <dsp:nvSpPr>
        <dsp:cNvPr id="0" name=""/>
        <dsp:cNvSpPr/>
      </dsp:nvSpPr>
      <dsp:spPr>
        <a:xfrm>
          <a:off x="1337764"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Nguyễn Minh Huy</a:t>
          </a:r>
        </a:p>
      </dsp:txBody>
      <dsp:txXfrm>
        <a:off x="1337764" y="3733556"/>
        <a:ext cx="942914" cy="488199"/>
      </dsp:txXfrm>
    </dsp:sp>
    <dsp:sp modelId="{48A2BBE2-32D5-475D-8ED1-880F01E8A155}">
      <dsp:nvSpPr>
        <dsp:cNvPr id="0" name=""/>
        <dsp:cNvSpPr/>
      </dsp:nvSpPr>
      <dsp:spPr>
        <a:xfrm>
          <a:off x="1526347"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1526347" y="4113267"/>
        <a:ext cx="848622" cy="162733"/>
      </dsp:txXfrm>
    </dsp:sp>
    <dsp:sp modelId="{BAB3D042-025C-471F-B939-4A4CE41ED409}">
      <dsp:nvSpPr>
        <dsp:cNvPr id="0" name=""/>
        <dsp:cNvSpPr/>
      </dsp:nvSpPr>
      <dsp:spPr>
        <a:xfrm>
          <a:off x="2602796"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Dương Đức Anh</a:t>
          </a:r>
        </a:p>
      </dsp:txBody>
      <dsp:txXfrm>
        <a:off x="2602796" y="3733556"/>
        <a:ext cx="942914" cy="488199"/>
      </dsp:txXfrm>
    </dsp:sp>
    <dsp:sp modelId="{E1352923-C8CF-421D-B532-5B73793CCE17}">
      <dsp:nvSpPr>
        <dsp:cNvPr id="0" name=""/>
        <dsp:cNvSpPr/>
      </dsp:nvSpPr>
      <dsp:spPr>
        <a:xfrm>
          <a:off x="2791379"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791379" y="4113267"/>
        <a:ext cx="848622" cy="162733"/>
      </dsp:txXfrm>
    </dsp:sp>
    <dsp:sp modelId="{8BC7D37D-B40B-437E-964A-11A66F730EAD}">
      <dsp:nvSpPr>
        <dsp:cNvPr id="0" name=""/>
        <dsp:cNvSpPr/>
      </dsp:nvSpPr>
      <dsp:spPr>
        <a:xfrm>
          <a:off x="3867828" y="3733556"/>
          <a:ext cx="942914" cy="48819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3867828" y="3733556"/>
        <a:ext cx="942914" cy="488199"/>
      </dsp:txXfrm>
    </dsp:sp>
    <dsp:sp modelId="{5C5E471A-8563-4D42-9D79-7CDB7BABE48E}">
      <dsp:nvSpPr>
        <dsp:cNvPr id="0" name=""/>
        <dsp:cNvSpPr/>
      </dsp:nvSpPr>
      <dsp:spPr>
        <a:xfrm>
          <a:off x="4056411"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4056411" y="4113267"/>
        <a:ext cx="848622" cy="162733"/>
      </dsp:txXfrm>
    </dsp:sp>
    <dsp:sp modelId="{12BA1CDC-BF41-4EAC-B0E7-297CD7633B48}">
      <dsp:nvSpPr>
        <dsp:cNvPr id="0" name=""/>
        <dsp:cNvSpPr/>
      </dsp:nvSpPr>
      <dsp:spPr>
        <a:xfrm>
          <a:off x="5132860" y="294268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5132860" y="2942682"/>
        <a:ext cx="942914" cy="488199"/>
      </dsp:txXfrm>
    </dsp:sp>
    <dsp:sp modelId="{960D02B2-EEB7-4DA2-87FF-5A2167A464AE}">
      <dsp:nvSpPr>
        <dsp:cNvPr id="0" name=""/>
        <dsp:cNvSpPr/>
      </dsp:nvSpPr>
      <dsp:spPr>
        <a:xfrm>
          <a:off x="5330336" y="3366866"/>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Test Leader/QA</a:t>
          </a:r>
        </a:p>
      </dsp:txBody>
      <dsp:txXfrm>
        <a:off x="5330336" y="3366866"/>
        <a:ext cx="848622" cy="162733"/>
      </dsp:txXfrm>
    </dsp:sp>
    <dsp:sp modelId="{542E98DF-D0F5-45D3-9836-02A12E2DF6B3}">
      <dsp:nvSpPr>
        <dsp:cNvPr id="0" name=""/>
        <dsp:cNvSpPr/>
      </dsp:nvSpPr>
      <dsp:spPr>
        <a:xfrm>
          <a:off x="5132860" y="371295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Công Chính</a:t>
          </a:r>
        </a:p>
      </dsp:txBody>
      <dsp:txXfrm>
        <a:off x="5132860" y="3712952"/>
        <a:ext cx="942914" cy="488199"/>
      </dsp:txXfrm>
    </dsp:sp>
    <dsp:sp modelId="{37A54D3E-8158-449B-8FD6-ED9E379CFC31}">
      <dsp:nvSpPr>
        <dsp:cNvPr id="0" name=""/>
        <dsp:cNvSpPr/>
      </dsp:nvSpPr>
      <dsp:spPr>
        <a:xfrm>
          <a:off x="5339637"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Tester</a:t>
          </a:r>
        </a:p>
      </dsp:txBody>
      <dsp:txXfrm>
        <a:off x="5339637" y="4092662"/>
        <a:ext cx="848622" cy="162733"/>
      </dsp:txXfrm>
    </dsp:sp>
    <dsp:sp modelId="{51F733E8-E124-4598-BE86-AFEDF7A12F05}">
      <dsp:nvSpPr>
        <dsp:cNvPr id="0" name=""/>
        <dsp:cNvSpPr/>
      </dsp:nvSpPr>
      <dsp:spPr>
        <a:xfrm>
          <a:off x="6397892" y="2942682"/>
          <a:ext cx="942914" cy="488199"/>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Công Chính</a:t>
          </a:r>
        </a:p>
      </dsp:txBody>
      <dsp:txXfrm>
        <a:off x="6397892" y="2942682"/>
        <a:ext cx="942914" cy="488199"/>
      </dsp:txXfrm>
    </dsp:sp>
    <dsp:sp modelId="{FE0350CC-55F9-41F0-A0C0-98F84E435369}">
      <dsp:nvSpPr>
        <dsp:cNvPr id="0" name=""/>
        <dsp:cNvSpPr/>
      </dsp:nvSpPr>
      <dsp:spPr>
        <a:xfrm>
          <a:off x="6586475" y="3322393"/>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 Leader</a:t>
          </a:r>
        </a:p>
      </dsp:txBody>
      <dsp:txXfrm>
        <a:off x="6586475" y="3322393"/>
        <a:ext cx="848622" cy="162733"/>
      </dsp:txXfrm>
    </dsp:sp>
    <dsp:sp modelId="{2CE9F25E-7A0E-4D16-9E3E-37A3F2CBCC41}">
      <dsp:nvSpPr>
        <dsp:cNvPr id="0" name=""/>
        <dsp:cNvSpPr/>
      </dsp:nvSpPr>
      <dsp:spPr>
        <a:xfrm>
          <a:off x="6397892" y="3712952"/>
          <a:ext cx="942914" cy="488199"/>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Dương Đức Anh</a:t>
          </a:r>
        </a:p>
      </dsp:txBody>
      <dsp:txXfrm>
        <a:off x="6397892" y="3712952"/>
        <a:ext cx="942914" cy="488199"/>
      </dsp:txXfrm>
    </dsp:sp>
    <dsp:sp modelId="{2CFE6676-2B00-4F59-84C4-0D7F2DF0186B}">
      <dsp:nvSpPr>
        <dsp:cNvPr id="0" name=""/>
        <dsp:cNvSpPr/>
      </dsp:nvSpPr>
      <dsp:spPr>
        <a:xfrm>
          <a:off x="6586475"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Designer</a:t>
          </a:r>
        </a:p>
      </dsp:txBody>
      <dsp:txXfrm>
        <a:off x="6586475" y="4092662"/>
        <a:ext cx="848622" cy="16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Log Bug</a:t>
          </a:r>
          <a:endParaRPr lang="en-US" sz="2500" b="1" kern="1200" dirty="0">
            <a:solidFill>
              <a:srgbClr val="0000CC"/>
            </a:solidFill>
          </a:endParaRPr>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Re-test</a:t>
          </a:r>
          <a:endParaRPr lang="en-US" sz="2500" b="1" kern="1200" dirty="0">
            <a:solidFill>
              <a:srgbClr val="0000CC"/>
            </a:solidFill>
          </a:endParaRPr>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Report</a:t>
          </a:r>
          <a:endParaRPr lang="en-US" sz="2500" b="1" kern="1200" dirty="0">
            <a:solidFill>
              <a:srgbClr val="0000CC"/>
            </a:solidFill>
          </a:endParaRPr>
        </a:p>
      </dsp:txBody>
      <dsp:txXfrm rot="-5400000">
        <a:off x="458172" y="3427660"/>
        <a:ext cx="2873859" cy="383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88162-800B-409D-A67E-ABEE216EADAD}">
      <dsp:nvSpPr>
        <dsp:cNvPr id="0" name=""/>
        <dsp:cNvSpPr/>
      </dsp:nvSpPr>
      <dsp:spPr>
        <a:xfrm>
          <a:off x="2165449" y="606"/>
          <a:ext cx="1765101" cy="1765101"/>
        </a:xfrm>
        <a:prstGeom prst="ellipse">
          <a:avLst/>
        </a:prstGeom>
        <a:blipFill rotWithShape="0">
          <a:blip xmlns:r="http://schemas.openxmlformats.org/officeDocument/2006/relationships" r:embed="rId1"/>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423942" y="259099"/>
        <a:ext cx="1248115" cy="1248115"/>
      </dsp:txXfrm>
    </dsp:sp>
    <dsp:sp modelId="{5EE14139-9A35-48E5-8AFC-28112ECA7C72}">
      <dsp:nvSpPr>
        <dsp:cNvPr id="0" name=""/>
        <dsp:cNvSpPr/>
      </dsp:nvSpPr>
      <dsp:spPr>
        <a:xfrm rot="3600000">
          <a:off x="3469294" y="1722603"/>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3504594" y="1780606"/>
        <a:ext cx="329462" cy="357433"/>
      </dsp:txXfrm>
    </dsp:sp>
    <dsp:sp modelId="{5F2EA342-3C72-4CB8-AB39-0195A2F8DD03}">
      <dsp:nvSpPr>
        <dsp:cNvPr id="0" name=""/>
        <dsp:cNvSpPr/>
      </dsp:nvSpPr>
      <dsp:spPr>
        <a:xfrm>
          <a:off x="3492018" y="2298292"/>
          <a:ext cx="1765101" cy="1765101"/>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50511" y="2556785"/>
        <a:ext cx="1248115" cy="1248115"/>
      </dsp:txXfrm>
    </dsp:sp>
    <dsp:sp modelId="{6491EF7A-75E0-4756-95A1-A82F0EB2CB8C}">
      <dsp:nvSpPr>
        <dsp:cNvPr id="0" name=""/>
        <dsp:cNvSpPr/>
      </dsp:nvSpPr>
      <dsp:spPr>
        <a:xfrm rot="10800000">
          <a:off x="2825990" y="2882982"/>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2967188" y="3002126"/>
        <a:ext cx="329462" cy="357433"/>
      </dsp:txXfrm>
    </dsp:sp>
    <dsp:sp modelId="{D29886BA-94D0-4A8D-BE92-99F8BF9DFD34}">
      <dsp:nvSpPr>
        <dsp:cNvPr id="0" name=""/>
        <dsp:cNvSpPr/>
      </dsp:nvSpPr>
      <dsp:spPr>
        <a:xfrm>
          <a:off x="838879" y="2298292"/>
          <a:ext cx="1765101" cy="1765101"/>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097372" y="2556785"/>
        <a:ext cx="1248115" cy="1248115"/>
      </dsp:txXfrm>
    </dsp:sp>
    <dsp:sp modelId="{A77E3C3E-C5D4-4CC7-8908-29E660FA279D}">
      <dsp:nvSpPr>
        <dsp:cNvPr id="0" name=""/>
        <dsp:cNvSpPr/>
      </dsp:nvSpPr>
      <dsp:spPr>
        <a:xfrm rot="18000000">
          <a:off x="2142724" y="1745675"/>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178024" y="1925960"/>
        <a:ext cx="329462" cy="357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Case</a:t>
          </a:r>
          <a:endParaRPr lang="en-US" sz="2500" b="1" kern="1200" dirty="0">
            <a:solidFill>
              <a:srgbClr val="0000CC"/>
            </a:solidFill>
          </a:endParaRPr>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Review Test Case</a:t>
          </a:r>
          <a:endParaRPr lang="en-US" sz="2500" b="1" kern="1200" dirty="0">
            <a:solidFill>
              <a:srgbClr val="0000CC"/>
            </a:solidFill>
          </a:endParaRPr>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Execute Test</a:t>
          </a:r>
          <a:endParaRPr lang="en-US" sz="2500" b="1" kern="1200" dirty="0">
            <a:solidFill>
              <a:srgbClr val="0000CC"/>
            </a:solidFill>
          </a:endParaRPr>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14/12/2015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52</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82466191"/>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FF000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FF0000"/>
                          </a:solidFill>
                          <a:latin typeface="Times New Roman" panose="02020603050405020304" pitchFamily="18" charset="0"/>
                          <a:cs typeface="Times New Roman" panose="02020603050405020304" pitchFamily="18" charset="0"/>
                        </a:rPr>
                        <a:t>Product</a:t>
                      </a:r>
                      <a:r>
                        <a:rPr lang="en-US" sz="2000" b="0" baseline="0" dirty="0" smtClean="0">
                          <a:solidFill>
                            <a:srgbClr val="FF000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Prepare</a:t>
                      </a:r>
                      <a:r>
                        <a:rPr lang="en-US" sz="2000" b="0" baseline="0" dirty="0" smtClean="0">
                          <a:solidFill>
                            <a:srgbClr val="FF000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FF000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a:t>
            </a:r>
            <a:r>
              <a:rPr lang="en-US" sz="2000" dirty="0" smtClean="0">
                <a:solidFill>
                  <a:srgbClr val="002060"/>
                </a:solidFill>
                <a:latin typeface="Times New Roman" panose="02020603050405020304" pitchFamily="18" charset="0"/>
                <a:cs typeface="Times New Roman" panose="02020603050405020304" pitchFamily="18" charset="0"/>
              </a:rPr>
              <a:t>5 </a:t>
            </a:r>
            <a:r>
              <a:rPr lang="en-US" sz="2000" dirty="0" smtClean="0">
                <a:solidFill>
                  <a:srgbClr val="002060"/>
                </a:solidFill>
                <a:latin typeface="Times New Roman" panose="02020603050405020304" pitchFamily="18" charset="0"/>
                <a:cs typeface="Times New Roman" panose="02020603050405020304" pitchFamily="18" charset="0"/>
              </a:rPr>
              <a:t>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ジネスプロ</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セ</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hinh\Desktop\report1\Approve-Suspend.png"/>
          <p:cNvPicPr/>
          <p:nvPr/>
        </p:nvPicPr>
        <p:blipFill>
          <a:blip r:embed="rId2">
            <a:extLst>
              <a:ext uri="{28A0092B-C50C-407E-A947-70E740481C1C}">
                <a14:useLocalDpi xmlns:a14="http://schemas.microsoft.com/office/drawing/2010/main" val="0"/>
              </a:ext>
            </a:extLst>
          </a:blip>
          <a:srcRect/>
          <a:stretch>
            <a:fillRect/>
          </a:stretch>
        </p:blipFill>
        <p:spPr bwMode="auto">
          <a:xfrm>
            <a:off x="745424" y="846138"/>
            <a:ext cx="3538353" cy="5562600"/>
          </a:xfrm>
          <a:prstGeom prst="rect">
            <a:avLst/>
          </a:prstGeom>
          <a:noFill/>
          <a:ln>
            <a:noFill/>
          </a:ln>
        </p:spPr>
      </p:pic>
      <p:pic>
        <p:nvPicPr>
          <p:cNvPr id="5" name="Content Placeholder 4" descr="Crea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0" y="1417638"/>
            <a:ext cx="4419600" cy="3687762"/>
          </a:xfrm>
          <a:prstGeom prst="rect">
            <a:avLst/>
          </a:prstGeom>
          <a:noFill/>
          <a:ln>
            <a:noFill/>
          </a:ln>
        </p:spPr>
      </p:pic>
      <p:grpSp>
        <p:nvGrpSpPr>
          <p:cNvPr id="6" name="Group 5"/>
          <p:cNvGrpSpPr/>
          <p:nvPr/>
        </p:nvGrpSpPr>
        <p:grpSpPr>
          <a:xfrm>
            <a:off x="34635" y="76200"/>
            <a:ext cx="5791200" cy="3508653"/>
            <a:chOff x="1066800" y="1188581"/>
            <a:chExt cx="5791200" cy="3508653"/>
          </a:xfrm>
          <a:noFill/>
        </p:grpSpPr>
        <p:sp>
          <p:nvSpPr>
            <p:cNvPr id="7" name="TextBox 6"/>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3249936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685800" y="1729285"/>
            <a:ext cx="4495800" cy="2004515"/>
          </a:xfrm>
        </p:spPr>
        <p:txBody>
          <a:bodyPr>
            <a:noAutofit/>
          </a:bodyPr>
          <a:lstStyle/>
          <a:p>
            <a:pPr marL="377190">
              <a:buFont typeface="Wingdings" pitchFamily="2" charset="2"/>
              <a:buChar char="§"/>
            </a:pPr>
            <a:r>
              <a:rPr lang="en-US" sz="2400" dirty="0">
                <a:solidFill>
                  <a:srgbClr val="002060"/>
                </a:solidFill>
                <a:latin typeface="Times New Roman" panose="02020603050405020304" pitchFamily="18" charset="0"/>
                <a:cs typeface="Times New Roman" panose="02020603050405020304" pitchFamily="18" charset="0"/>
              </a:rPr>
              <a:t>User Module</a:t>
            </a:r>
            <a:endPar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Account</a:t>
            </a:r>
            <a:r>
              <a:rPr lang="vi-VN" sz="2400" dirty="0" smtClean="0">
                <a:solidFill>
                  <a:srgbClr val="002060"/>
                </a:solidFill>
                <a:latin typeface="Times New Roman" panose="02020603050405020304" pitchFamily="18" charset="0"/>
                <a:cs typeface="Times New Roman" panose="02020603050405020304" pitchFamily="18" charset="0"/>
              </a:rPr>
              <a:t> management</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Common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vi-VN" sz="2400" dirty="0" smtClean="0">
                <a:solidFill>
                  <a:srgbClr val="002060"/>
                </a:solidFill>
                <a:latin typeface="Times New Roman" panose="02020603050405020304" pitchFamily="18" charset="0"/>
                <a:cs typeface="Times New Roman" panose="02020603050405020304" pitchFamily="18" charset="0"/>
              </a:rPr>
              <a:t>Project management module</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762000" y="3620712"/>
            <a:ext cx="3962400" cy="14478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029201" y="1145275"/>
            <a:ext cx="4038600" cy="5636525"/>
          </a:xfrm>
          <a:prstGeom prst="rect">
            <a:avLst/>
          </a:prstGeom>
        </p:spPr>
      </p:pic>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4953000" y="1655717"/>
            <a:ext cx="4572000" cy="623248"/>
          </a:xfrm>
          <a:prstGeom prst="rect">
            <a:avLst/>
          </a:prstGeom>
        </p:spPr>
        <p:txBody>
          <a:bodyPr>
            <a:spAutoFit/>
          </a:bodyPr>
          <a:lstStyle/>
          <a:p>
            <a:pPr marL="34290"/>
            <a:r>
              <a:rPr lang="en-US" sz="2100" dirty="0" smtClean="0">
                <a:solidFill>
                  <a:srgbClr val="002060"/>
                </a:solidFill>
                <a:latin typeface="Times New Roman" panose="02020603050405020304" pitchFamily="18" charset="0"/>
                <a:cs typeface="Times New Roman" panose="02020603050405020304" pitchFamily="18" charset="0"/>
              </a:rPr>
              <a:t>Admin </a:t>
            </a:r>
            <a:r>
              <a:rPr lang="en-US" sz="2100" dirty="0">
                <a:solidFill>
                  <a:srgbClr val="002060"/>
                </a:solidFill>
                <a:latin typeface="Times New Roman" panose="02020603050405020304" pitchFamily="18" charset="0"/>
                <a:cs typeface="Times New Roman" panose="02020603050405020304" pitchFamily="18" charset="0"/>
              </a:rPr>
              <a:t>Module</a:t>
            </a:r>
          </a:p>
          <a:p>
            <a:endParaRPr lang="ja-JP" altLang="en-US" sz="1350" dirty="0"/>
          </a:p>
        </p:txBody>
      </p:sp>
      <p:sp>
        <p:nvSpPr>
          <p:cNvPr id="6" name="Text Placeholder 6"/>
          <p:cNvSpPr txBox="1">
            <a:spLocks/>
          </p:cNvSpPr>
          <p:nvPr/>
        </p:nvSpPr>
        <p:spPr>
          <a:xfrm>
            <a:off x="4953000" y="2278965"/>
            <a:ext cx="3738093" cy="15240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14400" y="1295400"/>
            <a:ext cx="3886200" cy="5476875"/>
          </a:xfrm>
          <a:prstGeom prst="rect">
            <a:avLst/>
          </a:prstGeom>
        </p:spPr>
      </p:pic>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44235" y="12954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Requirements 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Response time</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a:t>
            </a:r>
            <a:r>
              <a:rPr lang="en-US" sz="2000" dirty="0">
                <a:solidFill>
                  <a:schemeClr val="tx2"/>
                </a:solidFill>
                <a:latin typeface="Times New Roman" panose="02020603050405020304" pitchFamily="18" charset="0"/>
                <a:cs typeface="Times New Roman" panose="02020603050405020304" pitchFamily="18" charset="0"/>
              </a:rPr>
              <a:t>term of response time, waiting time of processing will be 2 to 5 </a:t>
            </a:r>
            <a:r>
              <a:rPr lang="en-US" sz="2000" dirty="0" smtClean="0">
                <a:solidFill>
                  <a:schemeClr val="tx2"/>
                </a:solidFill>
                <a:latin typeface="Times New Roman" panose="02020603050405020304" pitchFamily="18" charset="0"/>
                <a:cs typeface="Times New Roman" panose="02020603050405020304" pitchFamily="18" charset="0"/>
              </a:rPr>
              <a:t>seconds</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time to process </a:t>
            </a:r>
            <a:r>
              <a:rPr lang="en-US" sz="2000" dirty="0">
                <a:solidFill>
                  <a:schemeClr val="tx2"/>
                </a:solidFill>
                <a:latin typeface="Times New Roman" panose="02020603050405020304" pitchFamily="18" charset="0"/>
                <a:cs typeface="Times New Roman" panose="02020603050405020304" pitchFamily="18" charset="0"/>
              </a:rPr>
              <a:t>any functions will not exceed 7 </a:t>
            </a:r>
            <a:r>
              <a:rPr lang="en-US" sz="2000" dirty="0" smtClean="0">
                <a:solidFill>
                  <a:schemeClr val="tx2"/>
                </a:solidFill>
                <a:latin typeface="Times New Roman" panose="02020603050405020304" pitchFamily="18" charset="0"/>
                <a:cs typeface="Times New Roman" panose="02020603050405020304" pitchFamily="18" charset="0"/>
              </a:rPr>
              <a:t>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rgbClr val="FF0000"/>
                </a:solidFill>
                <a:latin typeface="Times New Roman" panose="02020603050405020304" pitchFamily="18" charset="0"/>
                <a:cs typeface="Times New Roman" panose="02020603050405020304" pitchFamily="18" charset="0"/>
              </a:rPr>
              <a:t>Coding </a:t>
            </a:r>
            <a:r>
              <a:rPr lang="en-US" sz="2000" b="1" dirty="0">
                <a:solidFill>
                  <a:srgbClr val="FF0000"/>
                </a:solidFill>
                <a:latin typeface="Times New Roman" panose="02020603050405020304" pitchFamily="18" charset="0"/>
                <a:cs typeface="Times New Roman" panose="02020603050405020304" pitchFamily="18" charset="0"/>
              </a:rPr>
              <a:t>standards and naming </a:t>
            </a:r>
            <a:r>
              <a:rPr lang="en-US" sz="2000" b="1" dirty="0" smtClean="0">
                <a:solidFill>
                  <a:srgbClr val="FF0000"/>
                </a:solidFill>
                <a:latin typeface="Times New Roman" panose="02020603050405020304" pitchFamily="18" charset="0"/>
                <a:cs typeface="Times New Roman" panose="02020603050405020304" pitchFamily="18" charset="0"/>
              </a:rPr>
              <a:t>conventions</a:t>
            </a:r>
            <a:endParaRPr lang="en-US" sz="20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000" dirty="0" smtClean="0">
                <a:solidFill>
                  <a:srgbClr val="FF0000"/>
                </a:solidFill>
                <a:latin typeface="Times New Roman" panose="02020603050405020304" pitchFamily="18" charset="0"/>
                <a:cs typeface="Times New Roman" panose="02020603050405020304" pitchFamily="18" charset="0"/>
              </a:rPr>
              <a:t>	If </a:t>
            </a:r>
            <a:r>
              <a:rPr lang="en-US" sz="2000" dirty="0">
                <a:solidFill>
                  <a:srgbClr val="FF0000"/>
                </a:solidFill>
                <a:latin typeface="Times New Roman" panose="02020603050405020304" pitchFamily="18" charset="0"/>
                <a:cs typeface="Times New Roman" panose="02020603050405020304" pitchFamily="18" charset="0"/>
              </a:rPr>
              <a:t>some components are reused, the documentations of those </a:t>
            </a:r>
            <a:r>
              <a:rPr lang="en-US" sz="2000" dirty="0" smtClean="0">
                <a:solidFill>
                  <a:srgbClr val="FF0000"/>
                </a:solidFill>
                <a:latin typeface="Times New Roman" panose="02020603050405020304" pitchFamily="18" charset="0"/>
                <a:cs typeface="Times New Roman" panose="02020603050405020304" pitchFamily="18" charset="0"/>
              </a:rPr>
              <a:t>components </a:t>
            </a:r>
            <a:r>
              <a:rPr lang="en-US" sz="2000" dirty="0">
                <a:solidFill>
                  <a:srgbClr val="FF0000"/>
                </a:solidFill>
                <a:latin typeface="Times New Roman" panose="02020603050405020304" pitchFamily="18" charset="0"/>
                <a:cs typeface="Times New Roman" panose="02020603050405020304" pitchFamily="18" charset="0"/>
              </a:rPr>
              <a:t>must also be </a:t>
            </a:r>
            <a:r>
              <a:rPr lang="en-US" sz="2000" dirty="0" smtClean="0">
                <a:solidFill>
                  <a:srgbClr val="FF0000"/>
                </a:solidFill>
                <a:latin typeface="Times New Roman" panose="02020603050405020304" pitchFamily="18" charset="0"/>
                <a:cs typeface="Times New Roman" panose="02020603050405020304" pitchFamily="18" charset="0"/>
              </a:rPr>
              <a:t>included.</a:t>
            </a:r>
          </a:p>
          <a:p>
            <a:pPr marL="0" indent="0">
              <a:buNone/>
            </a:pPr>
            <a:r>
              <a:rPr lang="en-US" sz="2000" dirty="0" smtClean="0">
                <a:solidFill>
                  <a:srgbClr val="FF0000"/>
                </a:solidFill>
                <a:latin typeface="Times New Roman" panose="02020603050405020304" pitchFamily="18" charset="0"/>
                <a:cs typeface="Times New Roman" panose="02020603050405020304" pitchFamily="18" charset="0"/>
              </a:rPr>
              <a:t>	Output </a:t>
            </a:r>
            <a:r>
              <a:rPr lang="en-US" sz="2000" dirty="0">
                <a:solidFill>
                  <a:srgbClr val="FF0000"/>
                </a:solidFill>
                <a:latin typeface="Times New Roman" panose="02020603050405020304" pitchFamily="18" charset="0"/>
                <a:cs typeface="Times New Roman" panose="02020603050405020304" pitchFamily="18" charset="0"/>
              </a:rPr>
              <a:t>of the project must include coding standards and naming </a:t>
            </a:r>
            <a:r>
              <a:rPr lang="en-US" sz="2000" dirty="0" smtClean="0">
                <a:solidFill>
                  <a:srgbClr val="FF0000"/>
                </a:solidFill>
                <a:latin typeface="Times New Roman" panose="02020603050405020304" pitchFamily="18" charset="0"/>
                <a:cs typeface="Times New Roman" panose="02020603050405020304" pitchFamily="18" charset="0"/>
              </a:rPr>
              <a:t>conventions </a:t>
            </a:r>
            <a:r>
              <a:rPr lang="en-US" sz="2000" dirty="0">
                <a:solidFill>
                  <a:srgbClr val="FF0000"/>
                </a:solidFill>
                <a:latin typeface="Times New Roman" panose="02020603050405020304" pitchFamily="18" charset="0"/>
                <a:cs typeface="Times New Roman" panose="02020603050405020304" pitchFamily="18" charset="0"/>
              </a:rPr>
              <a:t>documentations. Implementation code must be easy to maintain</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module 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62000" y="1295400"/>
            <a:ext cx="8001000" cy="1323439"/>
          </a:xfrm>
          <a:prstGeom prst="rect">
            <a:avLst/>
          </a:prstGeom>
          <a:noFill/>
        </p:spPr>
        <p:txBody>
          <a:bodyPr wrap="square" rtlCol="0">
            <a:spAutoFit/>
          </a:bodyPr>
          <a:lstStyle/>
          <a:p>
            <a:pPr marL="0" lvl="2"/>
            <a:r>
              <a:rPr lang="en-US" sz="2000" b="1" dirty="0" smtClean="0">
                <a:solidFill>
                  <a:schemeClr val="tx2"/>
                </a:solidFill>
                <a:latin typeface="Times New Roman" panose="02020603050405020304" pitchFamily="18" charset="0"/>
                <a:cs typeface="Times New Roman" panose="02020603050405020304" pitchFamily="18" charset="0"/>
              </a:rPr>
              <a:t>Usability</a:t>
            </a:r>
          </a:p>
          <a:p>
            <a:pPr marL="0" lvl="2"/>
            <a:r>
              <a:rPr lang="en-US" sz="2000" b="1"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User </a:t>
            </a:r>
            <a:r>
              <a:rPr lang="en-US" sz="2000" dirty="0">
                <a:solidFill>
                  <a:schemeClr val="tx2"/>
                </a:solidFill>
                <a:latin typeface="Times New Roman" panose="02020603050405020304" pitchFamily="18" charset="0"/>
                <a:cs typeface="Times New Roman" panose="02020603050405020304" pitchFamily="18" charset="0"/>
              </a:rPr>
              <a:t>can complete each function in less than 12 </a:t>
            </a:r>
            <a:r>
              <a:rPr lang="en-US" sz="2000" dirty="0" smtClean="0">
                <a:solidFill>
                  <a:schemeClr val="tx2"/>
                </a:solidFill>
                <a:latin typeface="Times New Roman" panose="02020603050405020304" pitchFamily="18" charset="0"/>
                <a:cs typeface="Times New Roman" panose="02020603050405020304" pitchFamily="18" charset="0"/>
              </a:rPr>
              <a:t>actions</a:t>
            </a:r>
          </a:p>
          <a:p>
            <a:pPr marL="0" lvl="2"/>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 </a:t>
            </a:r>
            <a:r>
              <a:rPr lang="en-US" sz="2000" dirty="0" smtClean="0">
                <a:solidFill>
                  <a:schemeClr val="tx2"/>
                </a:solidFill>
                <a:latin typeface="Times New Roman" panose="02020603050405020304" pitchFamily="18" charset="0"/>
                <a:cs typeface="Times New Roman" panose="02020603050405020304" pitchFamily="18" charset="0"/>
              </a:rPr>
              <a:t>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conventions 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maintain</a:t>
            </a:r>
            <a:endParaRPr lang="en-US" sz="2000" b="1" dirty="0" smtClean="0">
              <a:solidFill>
                <a:schemeClr val="tx2"/>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2" y="3541455"/>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a:t>
            </a:r>
            <a:r>
              <a:rPr lang="en-US" sz="24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ier</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TotalTime>
  <Words>4107</Words>
  <Application>Microsoft Office PowerPoint</Application>
  <PresentationFormat>On-screen Show (4:3)</PresentationFormat>
  <Paragraphs>1219</Paragraphs>
  <Slides>83</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83</vt:i4>
      </vt:variant>
    </vt:vector>
  </HeadingPairs>
  <TitlesOfParts>
    <vt:vector size="99" baseType="lpstr">
      <vt:lpstr>Lovelo Line Bold</vt:lpstr>
      <vt:lpstr>MS Mincho</vt:lpstr>
      <vt:lpstr>ＭＳ Ｐゴシック</vt:lpstr>
      <vt:lpstr>Muli</vt:lpstr>
      <vt:lpstr>News Cycle</vt:lpstr>
      <vt:lpstr>Nixie One</vt:lpstr>
      <vt:lpstr>Roke1984</vt:lpstr>
      <vt:lpstr>SimSun</vt:lpstr>
      <vt:lpstr>Sketch Gothic</vt:lpstr>
      <vt:lpstr>Arial</vt:lpstr>
      <vt:lpstr>Calibri</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Process -ビジネスプロセ</vt:lpstr>
      <vt:lpstr>PowerPoint Presentation</vt:lpstr>
      <vt:lpstr>3.3 Functional Requirements - 機能要求</vt:lpstr>
      <vt:lpstr>3.3 Functional Requirements - 機能要求</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Ngọc Mạnh Lưu</cp:lastModifiedBy>
  <cp:revision>475</cp:revision>
  <dcterms:created xsi:type="dcterms:W3CDTF">2006-08-16T00:00:00Z</dcterms:created>
  <dcterms:modified xsi:type="dcterms:W3CDTF">2015-12-14T08:49:56Z</dcterms:modified>
</cp:coreProperties>
</file>